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53" d="100"/>
          <a:sy n="53" d="100"/>
        </p:scale>
        <p:origin x="37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226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fif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09327" y="2830654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Capitalizing Social Buzz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CE1E723-6694-B822-64B4-C6FB575AE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2" y="1104052"/>
            <a:ext cx="13353101" cy="79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3FC2ECF-BA2A-69B4-734E-1B23EAB205CB}"/>
              </a:ext>
            </a:extLst>
          </p:cNvPr>
          <p:cNvSpPr txBox="1"/>
          <p:nvPr/>
        </p:nvSpPr>
        <p:spPr>
          <a:xfrm>
            <a:off x="10853823" y="2320550"/>
            <a:ext cx="7010505" cy="59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u="sng" dirty="0"/>
              <a:t>ANALYSIS</a:t>
            </a:r>
          </a:p>
          <a:p>
            <a:r>
              <a:rPr lang="en-US" sz="2800" dirty="0"/>
              <a:t>Based on the analysis, “animals” and “science” are the most popular categories, with the largest proportion of content type being “photo” and “video” for both categories.</a:t>
            </a:r>
          </a:p>
          <a:p>
            <a:endParaRPr lang="en-US" sz="2800" dirty="0"/>
          </a:p>
          <a:p>
            <a:r>
              <a:rPr lang="en-US" sz="2800" u="sng" dirty="0"/>
              <a:t>INSIGHTS</a:t>
            </a:r>
          </a:p>
          <a:p>
            <a:r>
              <a:rPr lang="en-US" sz="2800" dirty="0"/>
              <a:t>“healthy eating” and “food” are also in the top 5 categories, indicating the majority of the user base is interested in healthy foods. This knowledge could be used to help boost engagement from other brands focused on healthy eating.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31"/>
          <p:cNvSpPr/>
          <p:nvPr/>
        </p:nvSpPr>
        <p:spPr>
          <a:xfrm>
            <a:off x="4953000" y="2005584"/>
            <a:ext cx="11342283" cy="6309360"/>
          </a:xfrm>
          <a:prstGeom prst="rect">
            <a:avLst/>
          </a:prstGeom>
          <a:solidFill>
            <a:schemeClr val="bg1"/>
          </a:solidFill>
        </p:spPr>
        <p:txBody>
          <a:bodyPr wrap="square" lIns="3657600" tIns="548640" rIns="457200" bIns="731520" anchor="ctr" anchorCtr="0"/>
          <a:lstStyle/>
          <a:p>
            <a:r>
              <a:rPr lang="en-US" sz="2400" dirty="0"/>
              <a:t>We are running a 3 month initial project with Social Buzz, in order to prove to them that we are the best firm to work with. They are expecting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2400" dirty="0"/>
              <a:t>An audit of their big data practice </a:t>
            </a:r>
          </a:p>
          <a:p>
            <a:pPr marL="914400" indent="-457200">
              <a:buFont typeface="Arial" panose="020B0604020202020204" pitchFamily="34" charset="0"/>
              <a:buChar char="•"/>
              <a:tabLst>
                <a:tab pos="749300" algn="l"/>
              </a:tabLst>
            </a:pPr>
            <a:r>
              <a:rPr lang="en-US" sz="2400" dirty="0"/>
              <a:t>Recommendations for a successful IPO </a:t>
            </a:r>
          </a:p>
          <a:p>
            <a:pPr marL="914400" indent="-457200">
              <a:buFont typeface="Arial" panose="020B0604020202020204" pitchFamily="34" charset="0"/>
              <a:buChar char="•"/>
              <a:tabLst>
                <a:tab pos="804863" algn="l"/>
                <a:tab pos="2981325" algn="l"/>
                <a:tab pos="4810125" algn="l"/>
                <a:tab pos="5084763" algn="l"/>
                <a:tab pos="5486400" algn="l"/>
              </a:tabLst>
            </a:pPr>
            <a:r>
              <a:rPr lang="en-US" sz="2400" dirty="0"/>
              <a:t>An analysis of their content categories that highlights the top 5 categories with the largest aggregate popularity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517112" y="584599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29209" y="-49074"/>
            <a:ext cx="9964482" cy="10336073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00B9B-F3F2-DDEE-A81F-313E44D72FC0}"/>
              </a:ext>
            </a:extLst>
          </p:cNvPr>
          <p:cNvSpPr txBox="1"/>
          <p:nvPr/>
        </p:nvSpPr>
        <p:spPr>
          <a:xfrm>
            <a:off x="2427107" y="5253958"/>
            <a:ext cx="678591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Social Buzz generates over 100,000 posts per day, and 36,500,000 pieces of content per year.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How can they utilize this data to expand and improve upon business processes with this data?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Let’s take a look at the top 5 scoring categories, and see what other insights we can gain from the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1515" y="6973571"/>
            <a:ext cx="2187334" cy="2123082"/>
            <a:chOff x="-23042" y="66269"/>
            <a:chExt cx="6542158" cy="6349987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3639" y="99295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88FA4C-2801-0EDF-4528-187A794165B1}"/>
              </a:ext>
            </a:extLst>
          </p:cNvPr>
          <p:cNvSpPr txBox="1"/>
          <p:nvPr/>
        </p:nvSpPr>
        <p:spPr>
          <a:xfrm>
            <a:off x="14113683" y="1541020"/>
            <a:ext cx="37475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C7185C-5BA0-2463-402C-BBC3F5336676}"/>
              </a:ext>
            </a:extLst>
          </p:cNvPr>
          <p:cNvSpPr txBox="1"/>
          <p:nvPr/>
        </p:nvSpPr>
        <p:spPr>
          <a:xfrm>
            <a:off x="14113683" y="4578293"/>
            <a:ext cx="4206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Marcus</a:t>
            </a:r>
            <a:r>
              <a:rPr lang="en-US" sz="4400" b="1" dirty="0"/>
              <a:t> </a:t>
            </a:r>
            <a:r>
              <a:rPr lang="en-US" sz="4400" b="1" dirty="0" err="1"/>
              <a:t>Rompton</a:t>
            </a:r>
            <a:endParaRPr lang="en-US" sz="44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94BD67-AF70-930D-FB65-16A29899E9AD}"/>
              </a:ext>
            </a:extLst>
          </p:cNvPr>
          <p:cNvSpPr txBox="1"/>
          <p:nvPr/>
        </p:nvSpPr>
        <p:spPr>
          <a:xfrm>
            <a:off x="14113683" y="7615566"/>
            <a:ext cx="29132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Keith Deuser</a:t>
            </a:r>
          </a:p>
          <a:p>
            <a:r>
              <a:rPr lang="en-US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51FA30-1B31-C968-FFF7-B166FD1A45C3}"/>
              </a:ext>
            </a:extLst>
          </p:cNvPr>
          <p:cNvSpPr txBox="1"/>
          <p:nvPr/>
        </p:nvSpPr>
        <p:spPr>
          <a:xfrm>
            <a:off x="4075455" y="1427900"/>
            <a:ext cx="2439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Collect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3B6FFD-F37D-672A-BB5D-862D74FBFCB2}"/>
              </a:ext>
            </a:extLst>
          </p:cNvPr>
          <p:cNvSpPr txBox="1"/>
          <p:nvPr/>
        </p:nvSpPr>
        <p:spPr>
          <a:xfrm>
            <a:off x="5788542" y="3091379"/>
            <a:ext cx="220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Clean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8A555A-E4D7-E9BA-0D76-77E883380C04}"/>
              </a:ext>
            </a:extLst>
          </p:cNvPr>
          <p:cNvSpPr txBox="1"/>
          <p:nvPr/>
        </p:nvSpPr>
        <p:spPr>
          <a:xfrm>
            <a:off x="7602187" y="4662346"/>
            <a:ext cx="266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Merge Tables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7D79F5-AEA4-2011-76DE-C87CEF83C4FF}"/>
              </a:ext>
            </a:extLst>
          </p:cNvPr>
          <p:cNvSpPr txBox="1"/>
          <p:nvPr/>
        </p:nvSpPr>
        <p:spPr>
          <a:xfrm>
            <a:off x="9548234" y="6320525"/>
            <a:ext cx="2601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Analyze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1C4FA-B062-1E20-AAE7-06F1D5D6FE83}"/>
              </a:ext>
            </a:extLst>
          </p:cNvPr>
          <p:cNvSpPr txBox="1"/>
          <p:nvPr/>
        </p:nvSpPr>
        <p:spPr>
          <a:xfrm>
            <a:off x="11337710" y="7980675"/>
            <a:ext cx="3350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Visualize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9FFC02-874C-4692-62C2-940605149090}"/>
              </a:ext>
            </a:extLst>
          </p:cNvPr>
          <p:cNvSpPr txBox="1"/>
          <p:nvPr/>
        </p:nvSpPr>
        <p:spPr>
          <a:xfrm>
            <a:off x="3151984" y="4569270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5D740-B02C-650B-6BEB-7865BE780CAC}"/>
              </a:ext>
            </a:extLst>
          </p:cNvPr>
          <p:cNvSpPr txBox="1"/>
          <p:nvPr/>
        </p:nvSpPr>
        <p:spPr>
          <a:xfrm>
            <a:off x="2374146" y="5802037"/>
            <a:ext cx="247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D81BF-54EF-0F64-ED29-90603D66838B}"/>
              </a:ext>
            </a:extLst>
          </p:cNvPr>
          <p:cNvSpPr txBox="1"/>
          <p:nvPr/>
        </p:nvSpPr>
        <p:spPr>
          <a:xfrm>
            <a:off x="7886899" y="4658348"/>
            <a:ext cx="17427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EDDCD-4DC3-FBD2-0999-1DEE7C38657E}"/>
              </a:ext>
            </a:extLst>
          </p:cNvPr>
          <p:cNvSpPr txBox="1"/>
          <p:nvPr/>
        </p:nvSpPr>
        <p:spPr>
          <a:xfrm>
            <a:off x="7379303" y="5811720"/>
            <a:ext cx="300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Reactions to “animals”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5DE84-925D-4FC3-D3DA-BB9589328ED6}"/>
              </a:ext>
            </a:extLst>
          </p:cNvPr>
          <p:cNvSpPr txBox="1"/>
          <p:nvPr/>
        </p:nvSpPr>
        <p:spPr>
          <a:xfrm>
            <a:off x="12875012" y="4635668"/>
            <a:ext cx="2594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A100FF"/>
                </a:solidFill>
              </a:rPr>
              <a:t>January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377E8-A51F-70F4-BA77-B2AC439B5217}"/>
              </a:ext>
            </a:extLst>
          </p:cNvPr>
          <p:cNvSpPr txBox="1"/>
          <p:nvPr/>
        </p:nvSpPr>
        <p:spPr>
          <a:xfrm>
            <a:off x="12609888" y="5811720"/>
            <a:ext cx="3273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Highest Number of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">
            <a:extLst>
              <a:ext uri="{FF2B5EF4-FFF2-40B4-BE49-F238E27FC236}">
                <a16:creationId xmlns:a16="http://schemas.microsoft.com/office/drawing/2014/main" id="{4B8C134E-0EA0-E796-9A74-1F8CB7EB3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66" y="1313378"/>
            <a:ext cx="13856974" cy="82266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F056CF41-4C13-B28C-E4B1-E4E885316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18" y="1138536"/>
            <a:ext cx="13354142" cy="79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301</Words>
  <Application>Microsoft Office PowerPoint</Application>
  <PresentationFormat>Custom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Clear Sans Regular Bold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Keith Deuser</cp:lastModifiedBy>
  <cp:revision>12</cp:revision>
  <dcterms:created xsi:type="dcterms:W3CDTF">2006-08-16T00:00:00Z</dcterms:created>
  <dcterms:modified xsi:type="dcterms:W3CDTF">2023-01-02T23:09:07Z</dcterms:modified>
  <dc:identifier>DAEhDyfaYKE</dc:identifier>
</cp:coreProperties>
</file>